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57" r:id="rId4"/>
    <p:sldId id="259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embeddedFontLs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Cambria Math" pitchFamily="18" charset="0"/>
      <p:regular r:id="rId25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197D5-6353-446E-9D39-345A1F7E574E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4D85A-39F7-4DCE-B16E-49B395F202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971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4D85A-39F7-4DCE-B16E-49B395F20220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031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5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256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47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32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456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377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5116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2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5826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8664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83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8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E4889-EA10-4202-A974-4626DBD80A33}" type="datetimeFigureOut">
              <a:rPr lang="de-DE" smtClean="0"/>
              <a:t>17.09.2011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402CD-1DE4-44E3-86A5-CEED75A72F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4809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hyperlink" Target="rot_spectra2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5301445" y="620688"/>
            <a:ext cx="37444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GREAT</a:t>
            </a:r>
            <a:endParaRPr lang="de-DE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265442" y="2767280"/>
            <a:ext cx="3547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 smtClean="0">
                <a:solidFill>
                  <a:schemeClr val="bg1"/>
                </a:solidFill>
              </a:rPr>
              <a:t>und seine Spektren</a:t>
            </a:r>
            <a:endParaRPr lang="de-DE" sz="4000" dirty="0">
              <a:solidFill>
                <a:schemeClr val="bg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436096" y="4780602"/>
            <a:ext cx="3475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Simultane Aufnahme zweier „Spektralbereiche“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77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17013" y="476672"/>
            <a:ext cx="604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j-lt"/>
              </a:rPr>
              <a:t>Kohlenmonoxid: Das Spektrum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7013" y="148478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Rotations-Übergänge:</a:t>
            </a:r>
            <a:endParaRPr lang="de-DE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617013" y="2276872"/>
                <a:ext cx="3312368" cy="734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smtClean="0">
                    <a:solidFill>
                      <a:srgbClr val="FF0000"/>
                    </a:solidFill>
                  </a:rPr>
                  <a:t>47.5 </a:t>
                </a:r>
                <a:r>
                  <a:rPr lang="de-DE" sz="2000" dirty="0" err="1" smtClean="0">
                    <a:solidFill>
                      <a:srgbClr val="FF0000"/>
                    </a:solidFill>
                  </a:rPr>
                  <a:t>meV</a:t>
                </a:r>
                <a:r>
                  <a:rPr lang="de-DE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de-DE" sz="2000" dirty="0" err="1" smtClean="0">
                    <a:solidFill>
                      <a:srgbClr val="FF0000"/>
                    </a:solidFill>
                  </a:rPr>
                  <a:t>entspr</a:t>
                </a:r>
                <a:r>
                  <a:rPr lang="de-DE" sz="2000" dirty="0" smtClean="0">
                    <a:solidFill>
                      <a:srgbClr val="FF0000"/>
                    </a:solidFill>
                  </a:rPr>
                  <a:t>. 2.62 </a:t>
                </a:r>
                <a:r>
                  <a:rPr lang="de-DE" sz="2000" dirty="0">
                    <a:solidFill>
                      <a:srgbClr val="FF0000"/>
                    </a:solidFill>
                  </a:rPr>
                  <a:t>m</a:t>
                </a:r>
                <a:r>
                  <a:rPr lang="de-DE" sz="2000" dirty="0" smtClean="0">
                    <a:solidFill>
                      <a:srgbClr val="FF0000"/>
                    </a:solidFill>
                  </a:rPr>
                  <a:t>m</a:t>
                </a:r>
              </a:p>
              <a:p>
                <a:r>
                  <a:rPr lang="de-DE" sz="2000" dirty="0" smtClean="0">
                    <a:solidFill>
                      <a:srgbClr val="FF0000"/>
                    </a:solidFill>
                  </a:rPr>
                  <a:t>(Temperatur: </a:t>
                </a:r>
                <a14:m>
                  <m:oMath xmlns:m="http://schemas.openxmlformats.org/officeDocument/2006/math">
                    <m:r>
                      <a:rPr lang="de-DE" sz="2000" b="0" i="0" smtClean="0">
                        <a:solidFill>
                          <a:srgbClr val="FF0000"/>
                        </a:solidFill>
                        <a:latin typeface="Cambria Math"/>
                      </a:rPr>
                      <m:t>4</m:t>
                    </m:r>
                  </m:oMath>
                </a14:m>
                <a:r>
                  <a:rPr lang="de-DE" sz="2000" dirty="0" smtClean="0">
                    <a:solidFill>
                      <a:srgbClr val="FF0000"/>
                    </a:solidFill>
                  </a:rPr>
                  <a:t> K)</a:t>
                </a:r>
                <a:endParaRPr lang="de-DE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13" y="2276872"/>
                <a:ext cx="3312368" cy="734240"/>
              </a:xfrm>
              <a:prstGeom prst="rect">
                <a:avLst/>
              </a:prstGeom>
              <a:blipFill rotWithShape="1">
                <a:blip r:embed="rId2"/>
                <a:stretch>
                  <a:fillRect l="-1838" t="-4167" b="-108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5" name="Picture 3" descr="S282_1_018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52282"/>
            <a:ext cx="4689475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>
            <a:hlinkClick r:id="rId4" action="ppaction://hlinkfile"/>
          </p:cNvPr>
          <p:cNvSpPr txBox="1"/>
          <p:nvPr/>
        </p:nvSpPr>
        <p:spPr>
          <a:xfrm>
            <a:off x="617013" y="3284984"/>
            <a:ext cx="30216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rgbClr val="FF0000"/>
                </a:solidFill>
              </a:rPr>
              <a:t>Übergänge von Rotations-niveaus finden in kaltem, kühlen und warmen ISM statt!</a:t>
            </a:r>
          </a:p>
          <a:p>
            <a:r>
              <a:rPr lang="de-DE" sz="2000" dirty="0" smtClean="0">
                <a:solidFill>
                  <a:srgbClr val="FF0000"/>
                </a:solidFill>
              </a:rPr>
              <a:t>Umso wärmer das ISM, desto höher angeregte Rotationsniveaus sind zu finden!</a:t>
            </a:r>
            <a:endParaRPr lang="de-DE" sz="2000" dirty="0">
              <a:solidFill>
                <a:srgbClr val="FF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739" y="1452282"/>
            <a:ext cx="5187696" cy="381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31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17013" y="476672"/>
            <a:ext cx="604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j-lt"/>
              </a:rPr>
              <a:t>Bedeutung </a:t>
            </a:r>
            <a:r>
              <a:rPr lang="de-DE" sz="3200" smtClean="0">
                <a:solidFill>
                  <a:schemeClr val="bg1"/>
                </a:solidFill>
                <a:latin typeface="+mj-lt"/>
              </a:rPr>
              <a:t>von Kühlungslinien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5286918" cy="352335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724128" y="2409725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Koexistenz der verschiedenen Gasphasen ist das Ergebnis des Gleichgewichts zwischen 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411760" y="5229200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FF0000"/>
                </a:solidFill>
              </a:rPr>
              <a:t>Heizung und Kühlung</a:t>
            </a:r>
            <a:endParaRPr lang="de-DE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31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4462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chemeClr val="bg1"/>
                </a:solidFill>
                <a:latin typeface="+mj-lt"/>
              </a:rPr>
              <a:t>Heizung: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39552" y="659333"/>
            <a:ext cx="3600400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0"/>
              </a:spcAft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Photoelektrischer Effekt an Staubteilchen</a:t>
            </a:r>
          </a:p>
          <a:p>
            <a:pPr marL="285750" indent="-285750">
              <a:spcAft>
                <a:spcPts val="3000"/>
              </a:spcAft>
              <a:buFont typeface="Arial" pitchFamily="34" charset="0"/>
              <a:buChar char="•"/>
            </a:pPr>
            <a:r>
              <a:rPr lang="de-DE" sz="2400" dirty="0" err="1" smtClean="0">
                <a:solidFill>
                  <a:schemeClr val="bg1"/>
                </a:solidFill>
              </a:rPr>
              <a:t>Thermalisierung</a:t>
            </a:r>
            <a:r>
              <a:rPr lang="de-DE" sz="2400" dirty="0" smtClean="0">
                <a:solidFill>
                  <a:schemeClr val="bg1"/>
                </a:solidFill>
              </a:rPr>
              <a:t> turbulenter Bewegung</a:t>
            </a:r>
          </a:p>
          <a:p>
            <a:pPr marL="285750" indent="-285750">
              <a:spcAft>
                <a:spcPts val="3000"/>
              </a:spcAft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Strahlungsionisation</a:t>
            </a:r>
          </a:p>
          <a:p>
            <a:pPr>
              <a:spcAft>
                <a:spcPts val="3000"/>
              </a:spcAft>
            </a:pPr>
            <a:endParaRPr lang="de-DE" sz="2400" dirty="0" smtClean="0">
              <a:solidFill>
                <a:schemeClr val="bg1"/>
              </a:solidFill>
            </a:endParaRPr>
          </a:p>
          <a:p>
            <a:pPr marL="285750" indent="-285750">
              <a:spcAft>
                <a:spcPts val="3000"/>
              </a:spcAft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Bildung von H</a:t>
            </a:r>
            <a:r>
              <a:rPr lang="de-DE" sz="2400" baseline="-25000" dirty="0" smtClean="0">
                <a:solidFill>
                  <a:schemeClr val="bg1"/>
                </a:solidFill>
              </a:rPr>
              <a:t>2</a:t>
            </a:r>
            <a:r>
              <a:rPr lang="de-DE" sz="2400" dirty="0" smtClean="0">
                <a:solidFill>
                  <a:schemeClr val="bg1"/>
                </a:solidFill>
              </a:rPr>
              <a:t> an Staub, anschließende </a:t>
            </a:r>
            <a:r>
              <a:rPr lang="de-DE" sz="2400" dirty="0" err="1" smtClean="0">
                <a:solidFill>
                  <a:schemeClr val="bg1"/>
                </a:solidFill>
              </a:rPr>
              <a:t>photo</a:t>
            </a:r>
            <a:r>
              <a:rPr lang="de-DE" sz="2400" dirty="0" smtClean="0">
                <a:solidFill>
                  <a:schemeClr val="bg1"/>
                </a:solidFill>
              </a:rPr>
              <a:t>-dissoziation</a:t>
            </a:r>
          </a:p>
          <a:p>
            <a:pPr marL="285750" indent="-285750">
              <a:spcAft>
                <a:spcPts val="3000"/>
              </a:spcAft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Kosmische Strahlung und X-Strahlung</a:t>
            </a:r>
            <a:endParaRPr lang="de-DE" sz="2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5069989" y="659333"/>
                <a:ext cx="4038733" cy="83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 smtClean="0">
                    <a:solidFill>
                      <a:schemeClr val="bg1"/>
                    </a:solidFill>
                  </a:rPr>
                  <a:t>Niedrige Temperaturen (</a:t>
                </a:r>
                <a14:m>
                  <m:oMath xmlns:m="http://schemas.openxmlformats.org/officeDocument/2006/math">
                    <m:r>
                      <a:rPr lang="de-DE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  <m:r>
                      <a:rPr lang="de-DE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de-DE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𝐾</m:t>
                    </m:r>
                  </m:oMath>
                </a14:m>
                <a:r>
                  <a:rPr lang="de-DE" sz="1600" dirty="0" smtClean="0">
                    <a:solidFill>
                      <a:schemeClr val="bg1"/>
                    </a:solidFill>
                  </a:rPr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sz="160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de-DE" sz="160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𝜆</m:t>
                        </m:r>
                        <m: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&gt;912Å</m:t>
                        </m:r>
                      </m:sub>
                    </m:sSub>
                    <m:r>
                      <a:rPr lang="de-DE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+</m:t>
                    </m:r>
                    <m:r>
                      <a:rPr lang="de-DE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𝑆𝑡𝑎𝑢𝑏</m:t>
                    </m:r>
                    <m:r>
                      <a:rPr lang="de-DE" sz="1600" b="0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→</m:t>
                    </m:r>
                    <m:sSup>
                      <m:sSupPr>
                        <m:ctrlP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</m:oMath>
                </a14:m>
                <a:endParaRPr lang="de-DE" sz="1600" dirty="0" smtClean="0">
                  <a:solidFill>
                    <a:schemeClr val="bg1"/>
                  </a:solidFill>
                </a:endParaRPr>
              </a:p>
              <a:p>
                <a:r>
                  <a:rPr lang="de-DE" sz="1600" dirty="0" err="1" smtClean="0">
                    <a:solidFill>
                      <a:schemeClr val="bg1"/>
                    </a:solidFill>
                  </a:rPr>
                  <a:t>E</a:t>
                </a:r>
                <a:r>
                  <a:rPr lang="de-DE" sz="1600" baseline="-25000" dirty="0" err="1" smtClean="0">
                    <a:solidFill>
                      <a:schemeClr val="bg1"/>
                    </a:solidFill>
                  </a:rPr>
                  <a:t>kin</a:t>
                </a:r>
                <a:r>
                  <a:rPr lang="de-DE" sz="1600" dirty="0" smtClean="0">
                    <a:solidFill>
                      <a:schemeClr val="bg1"/>
                    </a:solidFill>
                  </a:rPr>
                  <a:t> der Elektronen wird umverteilt</a:t>
                </a: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9989" y="659333"/>
                <a:ext cx="4038733" cy="839397"/>
              </a:xfrm>
              <a:prstGeom prst="rect">
                <a:avLst/>
              </a:prstGeom>
              <a:blipFill rotWithShape="1">
                <a:blip r:embed="rId2"/>
                <a:stretch>
                  <a:fillRect l="-906" t="-2174" b="-869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090660" y="2924944"/>
                <a:ext cx="406794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 smtClean="0">
                    <a:solidFill>
                      <a:schemeClr val="bg1"/>
                    </a:solidFill>
                  </a:rPr>
                  <a:t>Ionisation von „Metallen“ </a:t>
                </a:r>
              </a:p>
              <a:p>
                <a:r>
                  <a:rPr lang="de-DE" sz="1600" dirty="0" err="1" smtClean="0">
                    <a:solidFill>
                      <a:schemeClr val="bg1"/>
                    </a:solidFill>
                  </a:rPr>
                  <a:t>E</a:t>
                </a:r>
                <a:r>
                  <a:rPr lang="de-DE" sz="1600" baseline="-25000" dirty="0" err="1" smtClean="0">
                    <a:solidFill>
                      <a:schemeClr val="bg1"/>
                    </a:solidFill>
                  </a:rPr>
                  <a:t>kin</a:t>
                </a:r>
                <a:r>
                  <a:rPr lang="de-DE" sz="1600" dirty="0" smtClean="0">
                    <a:solidFill>
                      <a:schemeClr val="bg1"/>
                    </a:solidFill>
                  </a:rPr>
                  <a:t> </a:t>
                </a:r>
                <a:r>
                  <a:rPr lang="de-DE" sz="1600" dirty="0">
                    <a:solidFill>
                      <a:schemeClr val="bg1"/>
                    </a:solidFill>
                  </a:rPr>
                  <a:t>der Elektronen wird umverteilt</a:t>
                </a:r>
              </a:p>
              <a:p>
                <a:r>
                  <a:rPr lang="de-DE" sz="1600" dirty="0" smtClean="0">
                    <a:solidFill>
                      <a:schemeClr val="bg1"/>
                    </a:solidFill>
                  </a:rPr>
                  <a:t>Kohlenstoff dominant  </a:t>
                </a:r>
                <a14:m>
                  <m:oMath xmlns:m="http://schemas.openxmlformats.org/officeDocument/2006/math">
                    <m:r>
                      <a:rPr lang="de-DE" sz="1600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de-DE" sz="1600" dirty="0" smtClean="0">
                    <a:solidFill>
                      <a:schemeClr val="bg1"/>
                    </a:solidFill>
                  </a:rPr>
                  <a:t> nur bis 11000K relevant, dann Stoßionisation von C</a:t>
                </a:r>
                <a:endParaRPr lang="de-DE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660" y="2924944"/>
                <a:ext cx="4067945" cy="1077218"/>
              </a:xfrm>
              <a:prstGeom prst="rect">
                <a:avLst/>
              </a:prstGeom>
              <a:blipFill rotWithShape="1">
                <a:blip r:embed="rId3"/>
                <a:stretch>
                  <a:fillRect l="-750" t="-1695" b="-62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5069988" y="4365104"/>
            <a:ext cx="3750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/>
                </a:solidFill>
              </a:rPr>
              <a:t>Bindungsenergie wird frei,</a:t>
            </a:r>
          </a:p>
          <a:p>
            <a:r>
              <a:rPr lang="de-DE" sz="1600" dirty="0" smtClean="0">
                <a:solidFill>
                  <a:schemeClr val="bg1"/>
                </a:solidFill>
              </a:rPr>
              <a:t>H-Atome übernehmen Photonenenergie</a:t>
            </a:r>
            <a:endParaRPr lang="de-DE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5098984" y="5660702"/>
                <a:ext cx="406794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 smtClean="0">
                    <a:solidFill>
                      <a:schemeClr val="bg1"/>
                    </a:solidFill>
                  </a:rPr>
                  <a:t>Hohe Temperaturen (</a:t>
                </a:r>
                <a14:m>
                  <m:oMath xmlns:m="http://schemas.openxmlformats.org/officeDocument/2006/math">
                    <m:r>
                      <a:rPr lang="de-DE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  <m:r>
                      <a:rPr lang="de-DE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&gt;</m:t>
                    </m:r>
                    <m:sSup>
                      <m:sSupPr>
                        <m:ctrlP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de-DE" sz="16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de-DE" sz="1600" b="0" i="1" smtClean="0">
                        <a:solidFill>
                          <a:schemeClr val="bg1"/>
                        </a:solidFill>
                        <a:latin typeface="Cambria Math"/>
                      </a:rPr>
                      <m:t>𝐾</m:t>
                    </m:r>
                  </m:oMath>
                </a14:m>
                <a:r>
                  <a:rPr lang="de-DE" sz="1600" dirty="0" smtClean="0">
                    <a:solidFill>
                      <a:schemeClr val="bg1"/>
                    </a:solidFill>
                  </a:rPr>
                  <a:t>) Primärionisation liefert 5.7 – 7.3eV Elektronen</a:t>
                </a:r>
              </a:p>
              <a:p>
                <a:r>
                  <a:rPr lang="de-DE" sz="1600" dirty="0" err="1" smtClean="0">
                    <a:solidFill>
                      <a:schemeClr val="bg1"/>
                    </a:solidFill>
                  </a:rPr>
                  <a:t>E</a:t>
                </a:r>
                <a:r>
                  <a:rPr lang="de-DE" sz="1600" baseline="-25000" dirty="0" err="1" smtClean="0">
                    <a:solidFill>
                      <a:schemeClr val="bg1"/>
                    </a:solidFill>
                  </a:rPr>
                  <a:t>kin</a:t>
                </a:r>
                <a:r>
                  <a:rPr lang="de-DE" sz="1600" dirty="0" smtClean="0">
                    <a:solidFill>
                      <a:schemeClr val="bg1"/>
                    </a:solidFill>
                  </a:rPr>
                  <a:t> der Elektronen wird umverteilt</a:t>
                </a:r>
              </a:p>
              <a:p>
                <a:r>
                  <a:rPr lang="de-DE" sz="1600" dirty="0" smtClean="0">
                    <a:solidFill>
                      <a:schemeClr val="bg1"/>
                    </a:solidFill>
                  </a:rPr>
                  <a:t>Elektronen wechselwirken mit der Strahlung</a:t>
                </a: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8984" y="5660702"/>
                <a:ext cx="4067945" cy="1077218"/>
              </a:xfrm>
              <a:prstGeom prst="rect">
                <a:avLst/>
              </a:prstGeom>
              <a:blipFill rotWithShape="1">
                <a:blip r:embed="rId4"/>
                <a:stretch>
                  <a:fillRect l="-749" t="-1705" b="-681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723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4462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chemeClr val="bg1"/>
                </a:solidFill>
                <a:latin typeface="+mj-lt"/>
              </a:rPr>
              <a:t>Heizung: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629400"/>
            <a:ext cx="4032447" cy="293865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29400"/>
            <a:ext cx="3884511" cy="293865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007" y="3717032"/>
            <a:ext cx="4310027" cy="293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2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4462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chemeClr val="bg1"/>
                </a:solidFill>
                <a:latin typeface="+mj-lt"/>
              </a:rPr>
              <a:t>Kühlung: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55576" y="4103494"/>
            <a:ext cx="26488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Hohe Dichten: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Stöße von Atomen und Molekülen mit Staubteilchen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755576" y="5733256"/>
            <a:ext cx="37504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H</a:t>
            </a:r>
            <a:r>
              <a:rPr lang="de-DE" sz="2000" baseline="-25000" dirty="0" smtClean="0">
                <a:solidFill>
                  <a:schemeClr val="bg1"/>
                </a:solidFill>
              </a:rPr>
              <a:t>2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  <a:r>
              <a:rPr lang="de-DE" sz="2000" dirty="0" err="1" smtClean="0">
                <a:solidFill>
                  <a:schemeClr val="bg1"/>
                </a:solidFill>
              </a:rPr>
              <a:t>Quadrupolstrahlung</a:t>
            </a:r>
            <a:endParaRPr lang="de-DE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755576" y="2369283"/>
                <a:ext cx="4067945" cy="2123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smtClean="0">
                    <a:solidFill>
                      <a:schemeClr val="bg1"/>
                    </a:solidFill>
                  </a:rPr>
                  <a:t>Hohe Temperaturen (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  <m:r>
                      <a:rPr lang="de-DE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&gt;</m:t>
                    </m:r>
                    <m:sSup>
                      <m:sSupPr>
                        <m:ctrlPr>
                          <a:rPr lang="de-DE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de-DE" sz="2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de-DE" sz="2000" b="0" i="1" smtClean="0">
                        <a:solidFill>
                          <a:schemeClr val="bg1"/>
                        </a:solidFill>
                        <a:latin typeface="Cambria Math"/>
                      </a:rPr>
                      <m:t>𝐾</m:t>
                    </m:r>
                  </m:oMath>
                </a14:m>
                <a:r>
                  <a:rPr lang="de-DE" sz="2000" dirty="0" smtClean="0">
                    <a:solidFill>
                      <a:schemeClr val="bg1"/>
                    </a:solidFill>
                  </a:rPr>
                  <a:t>):</a:t>
                </a:r>
              </a:p>
              <a:p>
                <a:r>
                  <a:rPr lang="de-DE" sz="2000" dirty="0" smtClean="0">
                    <a:solidFill>
                      <a:schemeClr val="bg1"/>
                    </a:solidFill>
                  </a:rPr>
                  <a:t>[OI]: </a:t>
                </a:r>
                <a:r>
                  <a:rPr lang="de-DE" sz="2000" dirty="0" smtClean="0">
                    <a:solidFill>
                      <a:schemeClr val="bg1"/>
                    </a:solidFill>
                    <a:latin typeface="Symbol" pitchFamily="18" charset="2"/>
                  </a:rPr>
                  <a:t>l</a:t>
                </a:r>
                <a:r>
                  <a:rPr lang="de-DE" sz="2000" dirty="0" smtClean="0">
                    <a:solidFill>
                      <a:schemeClr val="bg1"/>
                    </a:solidFill>
                  </a:rPr>
                  <a:t> = 63 µm ; 146 µm</a:t>
                </a:r>
              </a:p>
              <a:p>
                <a:r>
                  <a:rPr lang="de-DE" sz="2000" dirty="0" smtClean="0">
                    <a:solidFill>
                      <a:schemeClr val="bg1"/>
                    </a:solidFill>
                  </a:rPr>
                  <a:t>[CII</a:t>
                </a:r>
                <a:r>
                  <a:rPr lang="de-DE" sz="2000" dirty="0">
                    <a:solidFill>
                      <a:schemeClr val="bg1"/>
                    </a:solidFill>
                  </a:rPr>
                  <a:t>]: </a:t>
                </a:r>
                <a:r>
                  <a:rPr lang="de-DE" sz="2000" dirty="0">
                    <a:solidFill>
                      <a:schemeClr val="bg1"/>
                    </a:solidFill>
                    <a:latin typeface="Symbol" pitchFamily="18" charset="2"/>
                  </a:rPr>
                  <a:t>l</a:t>
                </a:r>
                <a:r>
                  <a:rPr lang="de-DE" sz="2000" dirty="0">
                    <a:solidFill>
                      <a:schemeClr val="bg1"/>
                    </a:solidFill>
                  </a:rPr>
                  <a:t> = </a:t>
                </a:r>
                <a:r>
                  <a:rPr lang="de-DE" sz="2000" dirty="0" smtClean="0">
                    <a:solidFill>
                      <a:schemeClr val="bg1"/>
                    </a:solidFill>
                  </a:rPr>
                  <a:t>158 </a:t>
                </a:r>
                <a:r>
                  <a:rPr lang="de-DE" sz="2000" dirty="0">
                    <a:solidFill>
                      <a:schemeClr val="bg1"/>
                    </a:solidFill>
                  </a:rPr>
                  <a:t>µm</a:t>
                </a:r>
              </a:p>
              <a:p>
                <a:r>
                  <a:rPr lang="de-DE" sz="2000" dirty="0" smtClean="0">
                    <a:solidFill>
                      <a:schemeClr val="bg1"/>
                    </a:solidFill>
                  </a:rPr>
                  <a:t>[SII</a:t>
                </a:r>
                <a:r>
                  <a:rPr lang="de-DE" sz="2000" dirty="0">
                    <a:solidFill>
                      <a:schemeClr val="bg1"/>
                    </a:solidFill>
                  </a:rPr>
                  <a:t>]: </a:t>
                </a:r>
                <a:r>
                  <a:rPr lang="de-DE" sz="2000" dirty="0">
                    <a:solidFill>
                      <a:schemeClr val="bg1"/>
                    </a:solidFill>
                    <a:latin typeface="Symbol" pitchFamily="18" charset="2"/>
                  </a:rPr>
                  <a:t>l</a:t>
                </a:r>
                <a:r>
                  <a:rPr lang="de-DE" sz="2000" dirty="0">
                    <a:solidFill>
                      <a:schemeClr val="bg1"/>
                    </a:solidFill>
                  </a:rPr>
                  <a:t> = </a:t>
                </a:r>
                <a:r>
                  <a:rPr lang="de-DE" sz="2000" dirty="0" smtClean="0">
                    <a:solidFill>
                      <a:schemeClr val="bg1"/>
                    </a:solidFill>
                  </a:rPr>
                  <a:t>0.673 </a:t>
                </a:r>
                <a:r>
                  <a:rPr lang="de-DE" sz="2000" dirty="0">
                    <a:solidFill>
                      <a:schemeClr val="bg1"/>
                    </a:solidFill>
                  </a:rPr>
                  <a:t>µm</a:t>
                </a:r>
              </a:p>
              <a:p>
                <a:r>
                  <a:rPr lang="de-DE" sz="2000" dirty="0" smtClean="0">
                    <a:solidFill>
                      <a:schemeClr val="bg1"/>
                    </a:solidFill>
                  </a:rPr>
                  <a:t>[</a:t>
                </a:r>
                <a:r>
                  <a:rPr lang="de-DE" sz="2000" dirty="0" err="1" smtClean="0">
                    <a:solidFill>
                      <a:schemeClr val="bg1"/>
                    </a:solidFill>
                  </a:rPr>
                  <a:t>FeI</a:t>
                </a:r>
                <a:r>
                  <a:rPr lang="de-DE" sz="2000" dirty="0">
                    <a:solidFill>
                      <a:schemeClr val="bg1"/>
                    </a:solidFill>
                  </a:rPr>
                  <a:t>]: </a:t>
                </a:r>
                <a:r>
                  <a:rPr lang="de-DE" sz="2000" dirty="0">
                    <a:solidFill>
                      <a:schemeClr val="bg1"/>
                    </a:solidFill>
                    <a:latin typeface="Symbol" pitchFamily="18" charset="2"/>
                  </a:rPr>
                  <a:t>l</a:t>
                </a:r>
                <a:r>
                  <a:rPr lang="de-DE" sz="2000" dirty="0">
                    <a:solidFill>
                      <a:schemeClr val="bg1"/>
                    </a:solidFill>
                  </a:rPr>
                  <a:t> = </a:t>
                </a:r>
                <a:r>
                  <a:rPr lang="de-DE" sz="2000" dirty="0" smtClean="0">
                    <a:solidFill>
                      <a:schemeClr val="bg1"/>
                    </a:solidFill>
                  </a:rPr>
                  <a:t>1.26 µm ; 1.64 µm</a:t>
                </a:r>
                <a:endParaRPr lang="de-DE" sz="2000" dirty="0">
                  <a:solidFill>
                    <a:schemeClr val="bg1"/>
                  </a:solidFill>
                </a:endParaRPr>
              </a:p>
              <a:p>
                <a:endParaRPr lang="de-DE" sz="1600" dirty="0">
                  <a:solidFill>
                    <a:schemeClr val="bg1"/>
                  </a:solidFill>
                </a:endParaRPr>
              </a:p>
              <a:p>
                <a:endParaRPr lang="de-DE" sz="1600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2369283"/>
                <a:ext cx="4067945" cy="2123658"/>
              </a:xfrm>
              <a:prstGeom prst="rect">
                <a:avLst/>
              </a:prstGeom>
              <a:blipFill rotWithShape="1">
                <a:blip r:embed="rId2"/>
                <a:stretch>
                  <a:fillRect l="-1649" t="-14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/>
          <p:cNvSpPr txBox="1"/>
          <p:nvPr/>
        </p:nvSpPr>
        <p:spPr>
          <a:xfrm>
            <a:off x="539552" y="908720"/>
            <a:ext cx="5328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Wird dominiert von Feinstrukturlinien und Rotations-übergängen von CO und Stoßanregung von H</a:t>
            </a:r>
            <a:r>
              <a:rPr lang="de-DE" sz="2400" baseline="-25000" dirty="0" smtClean="0">
                <a:solidFill>
                  <a:schemeClr val="bg1"/>
                </a:solidFill>
              </a:rPr>
              <a:t>2</a:t>
            </a:r>
            <a:endParaRPr lang="de-DE" sz="2400" baseline="-25000" dirty="0">
              <a:solidFill>
                <a:schemeClr val="bg1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724" y="1187575"/>
            <a:ext cx="3102864" cy="474573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25" y="4133655"/>
            <a:ext cx="3249202" cy="1957227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7516824" y="5887145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(</a:t>
            </a:r>
            <a:r>
              <a:rPr lang="de-DE" sz="1000" dirty="0" err="1" smtClean="0">
                <a:solidFill>
                  <a:schemeClr val="bg1"/>
                </a:solidFill>
              </a:rPr>
              <a:t>Schure</a:t>
            </a:r>
            <a:r>
              <a:rPr lang="de-DE" sz="1000" dirty="0" smtClean="0">
                <a:solidFill>
                  <a:schemeClr val="bg1"/>
                </a:solidFill>
              </a:rPr>
              <a:t> et al. 2009)</a:t>
            </a:r>
            <a:endParaRPr lang="de-DE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67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691680" y="1484784"/>
            <a:ext cx="5760640" cy="45365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0" y="4046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chemeClr val="bg1"/>
                </a:solidFill>
                <a:latin typeface="+mj-lt"/>
              </a:rPr>
              <a:t>Stabilität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4" descr="D:\talks\ISM class\6-heat-cool\jrg-therm-ins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976" y="1556792"/>
            <a:ext cx="5500048" cy="4322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407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4046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chemeClr val="bg1"/>
                </a:solidFill>
                <a:latin typeface="+mj-lt"/>
              </a:rPr>
              <a:t>Beispiel: </a:t>
            </a:r>
            <a:r>
              <a:rPr lang="de-DE" sz="3200" dirty="0" err="1" smtClean="0">
                <a:solidFill>
                  <a:schemeClr val="bg1"/>
                </a:solidFill>
                <a:latin typeface="+mj-lt"/>
              </a:rPr>
              <a:t>Photodissociation</a:t>
            </a:r>
            <a:r>
              <a:rPr lang="de-DE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+mj-lt"/>
              </a:rPr>
              <a:t>Regions</a:t>
            </a:r>
            <a:r>
              <a:rPr lang="de-DE" sz="3200" dirty="0" smtClean="0">
                <a:solidFill>
                  <a:schemeClr val="bg1"/>
                </a:solidFill>
                <a:latin typeface="+mj-lt"/>
              </a:rPr>
              <a:t> (PDR)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9439"/>
            <a:ext cx="2409800" cy="271102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89040"/>
            <a:ext cx="3816424" cy="2511802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7504" y="630084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PAH Emission </a:t>
            </a:r>
            <a:endParaRPr lang="de-DE" sz="1000" dirty="0">
              <a:solidFill>
                <a:schemeClr val="bg1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3923928" y="1461852"/>
            <a:ext cx="5174591" cy="5278822"/>
            <a:chOff x="3923928" y="1461852"/>
            <a:chExt cx="5174591" cy="5278822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400" y="1844824"/>
              <a:ext cx="5048250" cy="4895850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923928" y="1461852"/>
              <a:ext cx="50482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>
                  <a:solidFill>
                    <a:schemeClr val="bg1"/>
                  </a:solidFill>
                </a:rPr>
                <a:t>PAH Emission (blau), H</a:t>
              </a:r>
              <a:r>
                <a:rPr lang="de-DE" baseline="-25000" dirty="0" smtClean="0">
                  <a:solidFill>
                    <a:schemeClr val="bg1"/>
                  </a:solidFill>
                </a:rPr>
                <a:t>2</a:t>
              </a:r>
              <a:r>
                <a:rPr lang="de-DE" dirty="0" smtClean="0">
                  <a:solidFill>
                    <a:schemeClr val="bg1"/>
                  </a:solidFill>
                </a:rPr>
                <a:t> Vibration (grün), CO (rot) </a:t>
              </a:r>
              <a:r>
                <a:rPr lang="de-DE" sz="1000" dirty="0" smtClean="0">
                  <a:solidFill>
                    <a:schemeClr val="bg1"/>
                  </a:solidFill>
                </a:rPr>
                <a:t>(</a:t>
              </a:r>
              <a:r>
                <a:rPr lang="de-DE" sz="1000" dirty="0" err="1" smtClean="0">
                  <a:solidFill>
                    <a:schemeClr val="bg1"/>
                  </a:solidFill>
                </a:rPr>
                <a:t>Thielens</a:t>
              </a:r>
              <a:r>
                <a:rPr lang="de-DE" sz="1000" dirty="0" smtClean="0">
                  <a:solidFill>
                    <a:schemeClr val="bg1"/>
                  </a:solidFill>
                </a:rPr>
                <a:t> et al. 1993)</a:t>
              </a:r>
              <a:endParaRPr lang="de-DE" sz="1000" dirty="0">
                <a:solidFill>
                  <a:schemeClr val="bg1"/>
                </a:solidFill>
              </a:endParaRPr>
            </a:p>
          </p:txBody>
        </p:sp>
        <p:sp>
          <p:nvSpPr>
            <p:cNvPr id="12" name="Rechteck 11"/>
            <p:cNvSpPr/>
            <p:nvPr/>
          </p:nvSpPr>
          <p:spPr>
            <a:xfrm rot="2583717">
              <a:off x="7275999" y="4925118"/>
              <a:ext cx="182252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400" b="1" cap="none" spc="0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H</a:t>
              </a:r>
              <a:r>
                <a:rPr lang="de-DE" sz="2400" b="1" cap="none" spc="0" baseline="-25000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2</a:t>
              </a:r>
              <a:r>
                <a:rPr lang="de-DE" sz="2400" b="1" cap="none" spc="0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-Bildung</a:t>
              </a:r>
              <a:endParaRPr lang="de-DE" sz="2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3" name="Rechteck 12"/>
            <p:cNvSpPr/>
            <p:nvPr/>
          </p:nvSpPr>
          <p:spPr>
            <a:xfrm rot="2583717">
              <a:off x="7004411" y="5611121"/>
              <a:ext cx="182252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de-DE" sz="2400" b="1" cap="none" spc="0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CO-Bildung</a:t>
              </a:r>
              <a:endParaRPr lang="de-DE" sz="2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237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4046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chemeClr val="bg1"/>
                </a:solidFill>
                <a:latin typeface="+mj-lt"/>
              </a:rPr>
              <a:t>Beispiel: </a:t>
            </a:r>
            <a:r>
              <a:rPr lang="de-DE" sz="3200" dirty="0" err="1" smtClean="0">
                <a:solidFill>
                  <a:schemeClr val="bg1"/>
                </a:solidFill>
                <a:latin typeface="+mj-lt"/>
              </a:rPr>
              <a:t>Photodissociation</a:t>
            </a:r>
            <a:r>
              <a:rPr lang="de-DE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+mj-lt"/>
              </a:rPr>
              <a:t>Regions</a:t>
            </a:r>
            <a:r>
              <a:rPr lang="de-DE" sz="3200" dirty="0" smtClean="0">
                <a:solidFill>
                  <a:schemeClr val="bg1"/>
                </a:solidFill>
                <a:latin typeface="+mj-lt"/>
              </a:rPr>
              <a:t> (PDR)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72816"/>
            <a:ext cx="5184576" cy="278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0" y="4046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chemeClr val="bg1"/>
                </a:solidFill>
                <a:latin typeface="+mj-lt"/>
              </a:rPr>
              <a:t>Beispiel: </a:t>
            </a:r>
            <a:r>
              <a:rPr lang="de-DE" sz="3200" dirty="0" err="1" smtClean="0">
                <a:solidFill>
                  <a:schemeClr val="bg1"/>
                </a:solidFill>
                <a:latin typeface="+mj-lt"/>
              </a:rPr>
              <a:t>Photodissociation</a:t>
            </a:r>
            <a:r>
              <a:rPr lang="de-DE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de-DE" sz="3200" dirty="0" err="1" smtClean="0">
                <a:solidFill>
                  <a:schemeClr val="bg1"/>
                </a:solidFill>
                <a:latin typeface="+mj-lt"/>
              </a:rPr>
              <a:t>Regions</a:t>
            </a:r>
            <a:r>
              <a:rPr lang="de-DE" sz="3200" dirty="0" smtClean="0">
                <a:solidFill>
                  <a:schemeClr val="bg1"/>
                </a:solidFill>
                <a:latin typeface="+mj-lt"/>
              </a:rPr>
              <a:t> (PDR)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83" y="1268759"/>
            <a:ext cx="9144000" cy="511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28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3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17013" y="476672"/>
            <a:ext cx="3018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j-lt"/>
              </a:rPr>
              <a:t>Frequenzbänder: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259632" y="1258472"/>
            <a:ext cx="280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1.25 – 1.5 THz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1.8 – 1.92 THz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2.4 – 2.7 THz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4.7 THz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832" y="1628800"/>
            <a:ext cx="4250000" cy="503072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2" y="2924944"/>
            <a:ext cx="4499476" cy="3256569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23528" y="6181513"/>
            <a:ext cx="37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Herschel/HIFI: </a:t>
            </a:r>
            <a:r>
              <a:rPr lang="de-DE" sz="1000" dirty="0" err="1" smtClean="0">
                <a:solidFill>
                  <a:schemeClr val="bg1"/>
                </a:solidFill>
              </a:rPr>
              <a:t>first</a:t>
            </a:r>
            <a:r>
              <a:rPr lang="de-DE" sz="1000" dirty="0" smtClean="0">
                <a:solidFill>
                  <a:schemeClr val="bg1"/>
                </a:solidFill>
              </a:rPr>
              <a:t> </a:t>
            </a:r>
            <a:r>
              <a:rPr lang="de-DE" sz="1000" dirty="0" err="1" smtClean="0">
                <a:solidFill>
                  <a:schemeClr val="bg1"/>
                </a:solidFill>
              </a:rPr>
              <a:t>science</a:t>
            </a:r>
            <a:r>
              <a:rPr lang="de-DE" sz="1000" dirty="0" smtClean="0">
                <a:solidFill>
                  <a:schemeClr val="bg1"/>
                </a:solidFill>
              </a:rPr>
              <a:t> </a:t>
            </a:r>
            <a:r>
              <a:rPr lang="de-DE" sz="1000" dirty="0" err="1" smtClean="0">
                <a:solidFill>
                  <a:schemeClr val="bg1"/>
                </a:solidFill>
              </a:rPr>
              <a:t>highlights</a:t>
            </a:r>
            <a:r>
              <a:rPr lang="de-DE" sz="1000" dirty="0" smtClean="0">
                <a:solidFill>
                  <a:schemeClr val="bg1"/>
                </a:solidFill>
              </a:rPr>
              <a:t> (Crockett et al. A&amp;A 521;2010)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360877" y="476671"/>
            <a:ext cx="2083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j-lt"/>
              </a:rPr>
              <a:t>Auflösung: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6637186" y="569003"/>
                <a:ext cx="12961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2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2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2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6</m:t>
                          </m:r>
                        </m:sup>
                      </m:sSup>
                      <m:r>
                        <a:rPr lang="de-DE" sz="2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de-DE" sz="2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2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de-DE" sz="2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7</m:t>
                          </m:r>
                        </m:sup>
                      </m:sSup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186" y="569003"/>
                <a:ext cx="1296144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94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17013" y="476672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j-lt"/>
              </a:rPr>
              <a:t>Bisher: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200" y="1627200"/>
            <a:ext cx="4251600" cy="503262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23528" y="6181513"/>
            <a:ext cx="3744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err="1" smtClean="0">
                <a:solidFill>
                  <a:schemeClr val="bg1"/>
                </a:solidFill>
              </a:rPr>
              <a:t>Lerate</a:t>
            </a:r>
            <a:r>
              <a:rPr lang="de-DE" sz="1000" dirty="0" smtClean="0">
                <a:solidFill>
                  <a:schemeClr val="bg1"/>
                </a:solidFill>
              </a:rPr>
              <a:t> et al. (MNRAS 2008)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547664" y="1071411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/>
                </a:solidFill>
              </a:rPr>
              <a:t>ISO-Beobachtungen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von 1.5 – 6 THz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Auflösung: 6800 - 9700</a:t>
            </a:r>
            <a:endParaRPr lang="de-DE" sz="2000" dirty="0">
              <a:solidFill>
                <a:schemeClr val="bg1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9" y="2193153"/>
            <a:ext cx="4608511" cy="402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48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06"/>
          <a:stretch/>
        </p:blipFill>
        <p:spPr>
          <a:xfrm>
            <a:off x="977813" y="260648"/>
            <a:ext cx="7285379" cy="273630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86"/>
          <a:stretch/>
        </p:blipFill>
        <p:spPr>
          <a:xfrm>
            <a:off x="977477" y="3196478"/>
            <a:ext cx="7273624" cy="3384376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331640" y="6093296"/>
            <a:ext cx="6480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1.85 THz</a:t>
            </a:r>
            <a:endParaRPr lang="de-DE" sz="1000" dirty="0"/>
          </a:p>
        </p:txBody>
      </p:sp>
      <p:sp>
        <p:nvSpPr>
          <p:cNvPr id="7" name="Textfeld 6"/>
          <p:cNvSpPr txBox="1"/>
          <p:nvPr/>
        </p:nvSpPr>
        <p:spPr>
          <a:xfrm>
            <a:off x="7637494" y="6093295"/>
            <a:ext cx="6480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1.76 THz</a:t>
            </a:r>
            <a:endParaRPr lang="de-DE" sz="1000" dirty="0"/>
          </a:p>
        </p:txBody>
      </p:sp>
      <p:sp>
        <p:nvSpPr>
          <p:cNvPr id="8" name="Textfeld 7"/>
          <p:cNvSpPr txBox="1"/>
          <p:nvPr/>
        </p:nvSpPr>
        <p:spPr>
          <a:xfrm>
            <a:off x="4499992" y="6225360"/>
            <a:ext cx="6480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1.81 THz</a:t>
            </a:r>
            <a:endParaRPr lang="de-DE" sz="1000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2591780" y="332656"/>
            <a:ext cx="2556285" cy="5472608"/>
            <a:chOff x="2591780" y="332656"/>
            <a:chExt cx="2556285" cy="5472608"/>
          </a:xfrm>
        </p:grpSpPr>
        <p:sp>
          <p:nvSpPr>
            <p:cNvPr id="10" name="Ellipse 9"/>
            <p:cNvSpPr/>
            <p:nvPr/>
          </p:nvSpPr>
          <p:spPr>
            <a:xfrm>
              <a:off x="4139952" y="3645024"/>
              <a:ext cx="1008113" cy="21602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591780" y="332656"/>
              <a:ext cx="360040" cy="22322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1835696" y="332656"/>
            <a:ext cx="3168353" cy="5400600"/>
            <a:chOff x="1835696" y="332656"/>
            <a:chExt cx="3168353" cy="5400600"/>
          </a:xfrm>
        </p:grpSpPr>
        <p:sp>
          <p:nvSpPr>
            <p:cNvPr id="12" name="Ellipse 11"/>
            <p:cNvSpPr/>
            <p:nvPr/>
          </p:nvSpPr>
          <p:spPr>
            <a:xfrm>
              <a:off x="3707904" y="332656"/>
              <a:ext cx="1296145" cy="223224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Ellipse 12"/>
            <p:cNvSpPr/>
            <p:nvPr/>
          </p:nvSpPr>
          <p:spPr>
            <a:xfrm>
              <a:off x="1835696" y="3501008"/>
              <a:ext cx="1296145" cy="223224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4579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17013" y="476672"/>
            <a:ext cx="604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j-lt"/>
              </a:rPr>
              <a:t>Frequenzbänder:     wozu?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259632" y="1628800"/>
            <a:ext cx="2808312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600"/>
              </a:spcAft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1.25 – 1.5 THz</a:t>
            </a:r>
          </a:p>
          <a:p>
            <a:pPr marL="342900" indent="-342900">
              <a:spcAft>
                <a:spcPts val="6600"/>
              </a:spcAft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1.8 – 1.92 THz</a:t>
            </a:r>
          </a:p>
          <a:p>
            <a:pPr marL="342900" indent="-342900">
              <a:spcAft>
                <a:spcPts val="6600"/>
              </a:spcAft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2.4 – 2.7 THz</a:t>
            </a:r>
          </a:p>
          <a:p>
            <a:pPr marL="342900" indent="-342900">
              <a:spcAft>
                <a:spcPts val="6600"/>
              </a:spcAft>
              <a:buFont typeface="Arial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4.7 THz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067944" y="1622231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itchFamily="18" charset="2"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Hochangeregte Rotations-übergänge von CO</a:t>
            </a:r>
          </a:p>
          <a:p>
            <a:pPr marL="285750" indent="-285750">
              <a:buFont typeface="Symbol" pitchFamily="18" charset="2"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N</a:t>
            </a:r>
            <a:r>
              <a:rPr lang="de-DE" baseline="30000" dirty="0" smtClean="0">
                <a:solidFill>
                  <a:schemeClr val="bg1"/>
                </a:solidFill>
              </a:rPr>
              <a:t>+     </a:t>
            </a:r>
            <a:r>
              <a:rPr lang="de-DE" dirty="0" smtClean="0">
                <a:solidFill>
                  <a:schemeClr val="bg1"/>
                </a:solidFill>
              </a:rPr>
              <a:t>(NII)</a:t>
            </a:r>
            <a:endParaRPr lang="de-DE" baseline="30000" dirty="0" smtClean="0">
              <a:solidFill>
                <a:schemeClr val="bg1"/>
              </a:solidFill>
            </a:endParaRPr>
          </a:p>
          <a:p>
            <a:pPr marL="285750" indent="-285750">
              <a:buFont typeface="Symbol" pitchFamily="18" charset="2"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H</a:t>
            </a:r>
            <a:r>
              <a:rPr lang="de-DE" baseline="-25000" dirty="0" smtClean="0">
                <a:solidFill>
                  <a:schemeClr val="bg1"/>
                </a:solidFill>
              </a:rPr>
              <a:t>2</a:t>
            </a:r>
            <a:r>
              <a:rPr lang="de-DE" dirty="0" smtClean="0">
                <a:solidFill>
                  <a:schemeClr val="bg1"/>
                </a:solidFill>
              </a:rPr>
              <a:t>D</a:t>
            </a:r>
            <a:r>
              <a:rPr lang="de-DE" baseline="30000" dirty="0" smtClean="0">
                <a:solidFill>
                  <a:schemeClr val="bg1"/>
                </a:solidFill>
              </a:rPr>
              <a:t>+</a:t>
            </a:r>
            <a:endParaRPr lang="de-DE" baseline="30000" dirty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067944" y="319189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itchFamily="18" charset="2"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Feinstrukturübergang </a:t>
            </a:r>
          </a:p>
          <a:p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smtClean="0">
                <a:solidFill>
                  <a:schemeClr val="bg1"/>
                </a:solidFill>
              </a:rPr>
              <a:t>     C</a:t>
            </a:r>
            <a:r>
              <a:rPr lang="de-DE" baseline="30000" dirty="0" smtClean="0">
                <a:solidFill>
                  <a:schemeClr val="bg1"/>
                </a:solidFill>
              </a:rPr>
              <a:t>+</a:t>
            </a:r>
            <a:r>
              <a:rPr lang="de-DE" dirty="0" smtClean="0">
                <a:solidFill>
                  <a:schemeClr val="bg1"/>
                </a:solidFill>
              </a:rPr>
              <a:t>   (CII)</a:t>
            </a:r>
            <a:endParaRPr lang="de-DE" baseline="300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067944" y="407707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itchFamily="18" charset="2"/>
              <a:buChar char="-"/>
            </a:pPr>
            <a:r>
              <a:rPr lang="de-DE" dirty="0" err="1" smtClean="0">
                <a:solidFill>
                  <a:schemeClr val="bg1"/>
                </a:solidFill>
              </a:rPr>
              <a:t>Deuterierter</a:t>
            </a:r>
            <a:r>
              <a:rPr lang="de-DE" dirty="0" smtClean="0">
                <a:solidFill>
                  <a:schemeClr val="bg1"/>
                </a:solidFill>
              </a:rPr>
              <a:t> Wasserstoff HD</a:t>
            </a:r>
          </a:p>
          <a:p>
            <a:pPr marL="285750" indent="-285750">
              <a:buFont typeface="Symbol" pitchFamily="18" charset="2"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OH</a:t>
            </a:r>
            <a:endParaRPr lang="de-DE" baseline="30000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067944" y="522920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itchFamily="18" charset="2"/>
              <a:buChar char="-"/>
            </a:pPr>
            <a:r>
              <a:rPr lang="de-DE" dirty="0" smtClean="0">
                <a:solidFill>
                  <a:schemeClr val="bg1"/>
                </a:solidFill>
              </a:rPr>
              <a:t>Feinstrukturübergang  OI</a:t>
            </a:r>
            <a:endParaRPr lang="de-DE" baseline="30000" dirty="0">
              <a:solidFill>
                <a:schemeClr val="bg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 rot="20351456">
            <a:off x="6293020" y="1529251"/>
            <a:ext cx="1686898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5400" b="1" cap="none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ISM</a:t>
            </a:r>
          </a:p>
          <a:p>
            <a:pPr algn="ctr"/>
            <a:r>
              <a:rPr lang="de-DE" b="1" spc="150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de-DE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arm &amp; kalt</a:t>
            </a:r>
            <a:endParaRPr lang="de-DE" b="1" cap="none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Rechteck 13"/>
          <p:cNvSpPr/>
          <p:nvPr/>
        </p:nvSpPr>
        <p:spPr>
          <a:xfrm rot="20351456">
            <a:off x="6413294" y="3105134"/>
            <a:ext cx="1686898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800" b="1" cap="none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Kühlung</a:t>
            </a:r>
            <a:endParaRPr lang="de-DE" sz="2800" b="1" cap="none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6948264" y="3800213"/>
            <a:ext cx="1686898" cy="95410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800" b="1" cap="none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Galaxien Wasser</a:t>
            </a:r>
            <a:endParaRPr lang="de-DE" sz="2800" b="1" cap="none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Rechteck 15"/>
          <p:cNvSpPr/>
          <p:nvPr/>
        </p:nvSpPr>
        <p:spPr>
          <a:xfrm rot="20351456">
            <a:off x="6248830" y="5223743"/>
            <a:ext cx="1686898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800" b="1" cap="none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Kühlung</a:t>
            </a:r>
            <a:endParaRPr lang="de-DE" sz="2800" b="1" cap="none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455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617013" y="476672"/>
            <a:ext cx="604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j-lt"/>
              </a:rPr>
              <a:t>Kohlenmonoxid: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89139"/>
            <a:ext cx="5393725" cy="208823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204864"/>
            <a:ext cx="3497578" cy="456474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990165"/>
            <a:ext cx="2843310" cy="3772659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17013" y="1061447"/>
            <a:ext cx="273630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ISO-Beobachtungen</a:t>
            </a:r>
          </a:p>
          <a:p>
            <a:r>
              <a:rPr lang="de-DE" sz="1100" dirty="0" err="1" smtClean="0">
                <a:solidFill>
                  <a:schemeClr val="bg1"/>
                </a:solidFill>
              </a:rPr>
              <a:t>Froebrich</a:t>
            </a:r>
            <a:r>
              <a:rPr lang="de-DE" sz="1100" dirty="0" smtClean="0">
                <a:solidFill>
                  <a:schemeClr val="bg1"/>
                </a:solidFill>
              </a:rPr>
              <a:t> et al. 2002</a:t>
            </a:r>
            <a:endParaRPr lang="de-DE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13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17013" y="476672"/>
            <a:ext cx="604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j-lt"/>
              </a:rPr>
              <a:t>Kohlenmonoxid: Das Spektrum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7013" y="148478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Elektronische Übergänge:</a:t>
            </a: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S282_1_016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52282"/>
            <a:ext cx="4284663" cy="397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617013" y="2204864"/>
                <a:ext cx="331236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smtClean="0">
                    <a:solidFill>
                      <a:srgbClr val="FF0000"/>
                    </a:solidFill>
                  </a:rPr>
                  <a:t>Anregung des Grundzustands:</a:t>
                </a:r>
              </a:p>
              <a:p>
                <a:r>
                  <a:rPr lang="de-DE" sz="2000" dirty="0" smtClean="0">
                    <a:solidFill>
                      <a:srgbClr val="FF0000"/>
                    </a:solidFill>
                  </a:rPr>
                  <a:t>5.94 eV </a:t>
                </a:r>
                <a:r>
                  <a:rPr lang="de-DE" sz="2000" dirty="0" err="1" smtClean="0">
                    <a:solidFill>
                      <a:srgbClr val="FF0000"/>
                    </a:solidFill>
                  </a:rPr>
                  <a:t>entspr</a:t>
                </a:r>
                <a:r>
                  <a:rPr lang="de-DE" sz="2000" dirty="0" smtClean="0">
                    <a:solidFill>
                      <a:srgbClr val="FF0000"/>
                    </a:solidFill>
                  </a:rPr>
                  <a:t>. 209 </a:t>
                </a:r>
                <a:r>
                  <a:rPr lang="de-DE" sz="2000" dirty="0" err="1" smtClean="0">
                    <a:solidFill>
                      <a:srgbClr val="FF0000"/>
                    </a:solidFill>
                  </a:rPr>
                  <a:t>nm</a:t>
                </a:r>
                <a:endParaRPr lang="de-DE" sz="2000" dirty="0" smtClean="0">
                  <a:solidFill>
                    <a:srgbClr val="FF0000"/>
                  </a:solidFill>
                </a:endParaRPr>
              </a:p>
              <a:p>
                <a:r>
                  <a:rPr lang="de-DE" sz="2000" dirty="0" smtClean="0">
                    <a:solidFill>
                      <a:srgbClr val="FF0000"/>
                    </a:solidFill>
                  </a:rPr>
                  <a:t>(Temperatur: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4.60</m:t>
                    </m:r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𝐾</m:t>
                    </m:r>
                  </m:oMath>
                </a14:m>
                <a:r>
                  <a:rPr lang="de-DE" sz="2000" dirty="0" smtClean="0">
                    <a:solidFill>
                      <a:srgbClr val="FF0000"/>
                    </a:solidFill>
                  </a:rPr>
                  <a:t>)</a:t>
                </a:r>
                <a:endParaRPr lang="de-DE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13" y="2204864"/>
                <a:ext cx="3312368" cy="1015663"/>
              </a:xfrm>
              <a:prstGeom prst="rect">
                <a:avLst/>
              </a:prstGeom>
              <a:blipFill rotWithShape="1">
                <a:blip r:embed="rId3"/>
                <a:stretch>
                  <a:fillRect l="-1838" t="-3012" r="-1103" b="-1024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245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17013" y="476672"/>
            <a:ext cx="6043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+mj-lt"/>
              </a:rPr>
              <a:t>Kohlenmonoxid: Das Spektrum</a:t>
            </a:r>
            <a:endParaRPr lang="de-DE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7013" y="1484784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Vibrations</a:t>
            </a:r>
            <a:r>
              <a:rPr lang="de-DE" sz="2400" dirty="0">
                <a:solidFill>
                  <a:schemeClr val="bg1"/>
                </a:solidFill>
              </a:rPr>
              <a:t>-</a:t>
            </a:r>
            <a:r>
              <a:rPr lang="de-DE" sz="2400" dirty="0" smtClean="0">
                <a:solidFill>
                  <a:schemeClr val="bg1"/>
                </a:solidFill>
              </a:rPr>
              <a:t>Übergänge: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617013" y="220486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rgbClr val="FF0000"/>
                </a:solidFill>
              </a:rPr>
              <a:t>Niveaus äquidistant!</a:t>
            </a:r>
          </a:p>
          <a:p>
            <a:r>
              <a:rPr lang="de-DE" sz="2000" dirty="0" smtClean="0">
                <a:solidFill>
                  <a:srgbClr val="FF0000"/>
                </a:solidFill>
              </a:rPr>
              <a:t>(harmonischer Oszillator)</a:t>
            </a:r>
            <a:endParaRPr lang="de-DE" sz="2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S282_1_017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52282"/>
            <a:ext cx="46894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617013" y="3068523"/>
                <a:ext cx="3312368" cy="734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000" dirty="0" smtClean="0">
                    <a:solidFill>
                      <a:srgbClr val="FF0000"/>
                    </a:solidFill>
                  </a:rPr>
                  <a:t>0.265 eV </a:t>
                </a:r>
                <a:r>
                  <a:rPr lang="de-DE" sz="2000" dirty="0" err="1" smtClean="0">
                    <a:solidFill>
                      <a:srgbClr val="FF0000"/>
                    </a:solidFill>
                  </a:rPr>
                  <a:t>entspr</a:t>
                </a:r>
                <a:r>
                  <a:rPr lang="de-DE" sz="2000" dirty="0" smtClean="0">
                    <a:solidFill>
                      <a:srgbClr val="FF0000"/>
                    </a:solidFill>
                  </a:rPr>
                  <a:t>. 4.69 µm</a:t>
                </a:r>
              </a:p>
              <a:p>
                <a:r>
                  <a:rPr lang="de-DE" sz="2000" dirty="0" smtClean="0">
                    <a:solidFill>
                      <a:srgbClr val="FF0000"/>
                    </a:solidFill>
                  </a:rPr>
                  <a:t>(Temperatur: </a:t>
                </a:r>
                <a14:m>
                  <m:oMath xmlns:m="http://schemas.openxmlformats.org/officeDocument/2006/math">
                    <m:r>
                      <a:rPr lang="de-DE" sz="2000" i="1">
                        <a:solidFill>
                          <a:srgbClr val="FF0000"/>
                        </a:solidFill>
                        <a:latin typeface="Cambria Math"/>
                      </a:rPr>
                      <m:t>2</m:t>
                    </m:r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/>
                      </a:rPr>
                      <m:t>.05</m:t>
                    </m:r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𝐾</m:t>
                    </m:r>
                  </m:oMath>
                </a14:m>
                <a:r>
                  <a:rPr lang="de-DE" sz="2000" dirty="0" smtClean="0">
                    <a:solidFill>
                      <a:srgbClr val="FF0000"/>
                    </a:solidFill>
                  </a:rPr>
                  <a:t>)</a:t>
                </a:r>
                <a:endParaRPr lang="de-DE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13" y="3068523"/>
                <a:ext cx="3312368" cy="734240"/>
              </a:xfrm>
              <a:prstGeom prst="rect">
                <a:avLst/>
              </a:prstGeom>
              <a:blipFill rotWithShape="1">
                <a:blip r:embed="rId3"/>
                <a:stretch>
                  <a:fillRect l="-1838" t="-4132" b="-991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657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493</Words>
  <Application>Microsoft Office PowerPoint</Application>
  <PresentationFormat>Bildschirmpräsentation (4:3)</PresentationFormat>
  <Paragraphs>98</Paragraphs>
  <Slides>18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Symbol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Wolfgang Vieser</dc:creator>
  <cp:lastModifiedBy>Windows User</cp:lastModifiedBy>
  <cp:revision>30</cp:revision>
  <dcterms:created xsi:type="dcterms:W3CDTF">2011-09-14T16:29:34Z</dcterms:created>
  <dcterms:modified xsi:type="dcterms:W3CDTF">2011-09-17T21:46:26Z</dcterms:modified>
</cp:coreProperties>
</file>